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86" r:id="rId2"/>
    <p:sldId id="287" r:id="rId3"/>
    <p:sldId id="256" r:id="rId4"/>
    <p:sldId id="257" r:id="rId5"/>
    <p:sldId id="258" r:id="rId6"/>
    <p:sldId id="277" r:id="rId7"/>
    <p:sldId id="273" r:id="rId8"/>
    <p:sldId id="274" r:id="rId9"/>
    <p:sldId id="275" r:id="rId10"/>
    <p:sldId id="276" r:id="rId11"/>
    <p:sldId id="279" r:id="rId12"/>
    <p:sldId id="278" r:id="rId13"/>
    <p:sldId id="280" r:id="rId14"/>
    <p:sldId id="281" r:id="rId15"/>
    <p:sldId id="283" r:id="rId16"/>
    <p:sldId id="291" r:id="rId17"/>
    <p:sldId id="292" r:id="rId18"/>
    <p:sldId id="293" r:id="rId19"/>
    <p:sldId id="259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84" r:id="rId32"/>
    <p:sldId id="285" r:id="rId33"/>
    <p:sldId id="288" r:id="rId34"/>
    <p:sldId id="289" r:id="rId35"/>
    <p:sldId id="295" r:id="rId3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02DAF14A-3E76-483D-9105-F72C77116CF1}">
          <p14:sldIdLst>
            <p14:sldId id="286"/>
            <p14:sldId id="287"/>
            <p14:sldId id="256"/>
            <p14:sldId id="257"/>
            <p14:sldId id="258"/>
            <p14:sldId id="277"/>
            <p14:sldId id="273"/>
            <p14:sldId id="274"/>
            <p14:sldId id="275"/>
            <p14:sldId id="276"/>
            <p14:sldId id="279"/>
            <p14:sldId id="278"/>
            <p14:sldId id="280"/>
            <p14:sldId id="281"/>
            <p14:sldId id="283"/>
            <p14:sldId id="291"/>
            <p14:sldId id="292"/>
            <p14:sldId id="293"/>
            <p14:sldId id="259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84"/>
            <p14:sldId id="285"/>
            <p14:sldId id="288"/>
            <p14:sldId id="289"/>
            <p14:sldId id="29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4622" autoAdjust="0"/>
  </p:normalViewPr>
  <p:slideViewPr>
    <p:cSldViewPr>
      <p:cViewPr varScale="1">
        <p:scale>
          <a:sx n="126" d="100"/>
          <a:sy n="126" d="100"/>
        </p:scale>
        <p:origin x="-3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F128-850D-4CD5-B496-ED66EF4D53C6}" type="datetimeFigureOut">
              <a:rPr lang="pl-PL" smtClean="0"/>
              <a:pPr/>
              <a:t>2014-02-24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46F4-8E90-46AF-AC17-B66954A1886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F128-850D-4CD5-B496-ED66EF4D53C6}" type="datetimeFigureOut">
              <a:rPr lang="pl-PL" smtClean="0"/>
              <a:pPr/>
              <a:t>2014-02-24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46F4-8E90-46AF-AC17-B66954A1886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F128-850D-4CD5-B496-ED66EF4D53C6}" type="datetimeFigureOut">
              <a:rPr lang="pl-PL" smtClean="0"/>
              <a:pPr/>
              <a:t>2014-02-24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46F4-8E90-46AF-AC17-B66954A1886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F128-850D-4CD5-B496-ED66EF4D53C6}" type="datetimeFigureOut">
              <a:rPr lang="pl-PL" smtClean="0"/>
              <a:pPr/>
              <a:t>2014-02-24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46F4-8E90-46AF-AC17-B66954A1886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F128-850D-4CD5-B496-ED66EF4D53C6}" type="datetimeFigureOut">
              <a:rPr lang="pl-PL" smtClean="0"/>
              <a:pPr/>
              <a:t>2014-02-24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11246F4-8E90-46AF-AC17-B66954A1886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F128-850D-4CD5-B496-ED66EF4D53C6}" type="datetimeFigureOut">
              <a:rPr lang="pl-PL" smtClean="0"/>
              <a:pPr/>
              <a:t>2014-02-24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46F4-8E90-46AF-AC17-B66954A1886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F128-850D-4CD5-B496-ED66EF4D53C6}" type="datetimeFigureOut">
              <a:rPr lang="pl-PL" smtClean="0"/>
              <a:pPr/>
              <a:t>2014-02-24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46F4-8E90-46AF-AC17-B66954A1886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F128-850D-4CD5-B496-ED66EF4D53C6}" type="datetimeFigureOut">
              <a:rPr lang="pl-PL" smtClean="0"/>
              <a:pPr/>
              <a:t>2014-02-24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46F4-8E90-46AF-AC17-B66954A1886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F128-850D-4CD5-B496-ED66EF4D53C6}" type="datetimeFigureOut">
              <a:rPr lang="pl-PL" smtClean="0"/>
              <a:pPr/>
              <a:t>2014-02-24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46F4-8E90-46AF-AC17-B66954A1886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F128-850D-4CD5-B496-ED66EF4D53C6}" type="datetimeFigureOut">
              <a:rPr lang="pl-PL" smtClean="0"/>
              <a:pPr/>
              <a:t>2014-02-24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46F4-8E90-46AF-AC17-B66954A1886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F128-850D-4CD5-B496-ED66EF4D53C6}" type="datetimeFigureOut">
              <a:rPr lang="pl-PL" smtClean="0"/>
              <a:pPr/>
              <a:t>2014-02-24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46F4-8E90-46AF-AC17-B66954A1886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14CF128-850D-4CD5-B496-ED66EF4D53C6}" type="datetimeFigureOut">
              <a:rPr lang="pl-PL" smtClean="0"/>
              <a:pPr/>
              <a:t>2014-02-24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11246F4-8E90-46AF-AC17-B66954A1886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2132856"/>
            <a:ext cx="8229600" cy="3960440"/>
          </a:xfrm>
        </p:spPr>
        <p:txBody>
          <a:bodyPr>
            <a:normAutofit/>
          </a:bodyPr>
          <a:lstStyle/>
          <a:p>
            <a:pPr algn="ctr"/>
            <a:r>
              <a:rPr lang="pl-PL" sz="4400" i="1" dirty="0" smtClean="0">
                <a:solidFill>
                  <a:srgbClr val="FFFF00"/>
                </a:solidFill>
              </a:rPr>
              <a:t>Praktyka stażowa </a:t>
            </a:r>
            <a:r>
              <a:rPr lang="pl-PL" sz="4400" dirty="0" smtClean="0">
                <a:solidFill>
                  <a:srgbClr val="FFFF00"/>
                </a:solidFill>
              </a:rPr>
              <a:t/>
            </a:r>
            <a:br>
              <a:rPr lang="pl-PL" sz="4400" dirty="0" smtClean="0">
                <a:solidFill>
                  <a:srgbClr val="FFFF00"/>
                </a:solidFill>
              </a:rPr>
            </a:br>
            <a:r>
              <a:rPr lang="pl-PL" sz="3100" dirty="0" smtClean="0">
                <a:solidFill>
                  <a:srgbClr val="FFFF00"/>
                </a:solidFill>
                <a:effectLst/>
              </a:rPr>
              <a:t>uczniów kl. III </a:t>
            </a:r>
            <a:r>
              <a:rPr lang="pl-PL" sz="3100" dirty="0" err="1" smtClean="0">
                <a:solidFill>
                  <a:srgbClr val="FFFF00"/>
                </a:solidFill>
                <a:effectLst/>
              </a:rPr>
              <a:t>Td</a:t>
            </a:r>
            <a:r>
              <a:rPr lang="pl-PL" sz="3100" dirty="0" smtClean="0">
                <a:solidFill>
                  <a:srgbClr val="FFFF00"/>
                </a:solidFill>
                <a:effectLst/>
              </a:rPr>
              <a:t> branży drzewnej </a:t>
            </a:r>
            <a:br>
              <a:rPr lang="pl-PL" sz="3100" dirty="0" smtClean="0">
                <a:solidFill>
                  <a:srgbClr val="FFFF00"/>
                </a:solidFill>
                <a:effectLst/>
              </a:rPr>
            </a:br>
            <a:r>
              <a:rPr lang="pl-PL" sz="3100" dirty="0" smtClean="0">
                <a:solidFill>
                  <a:srgbClr val="FFFF00"/>
                </a:solidFill>
                <a:effectLst/>
              </a:rPr>
              <a:t>na Węgrzech w ramach projektu </a:t>
            </a:r>
            <a:br>
              <a:rPr lang="pl-PL" sz="3100" dirty="0" smtClean="0">
                <a:solidFill>
                  <a:srgbClr val="FFFF00"/>
                </a:solidFill>
                <a:effectLst/>
              </a:rPr>
            </a:br>
            <a:r>
              <a:rPr lang="pl-PL" sz="3100" dirty="0" smtClean="0">
                <a:solidFill>
                  <a:srgbClr val="FFFF00"/>
                </a:solidFill>
                <a:effectLst/>
              </a:rPr>
              <a:t>„Wyczarowane z drewna- sztuka </a:t>
            </a:r>
            <a:br>
              <a:rPr lang="pl-PL" sz="3100" dirty="0" smtClean="0">
                <a:solidFill>
                  <a:srgbClr val="FFFF00"/>
                </a:solidFill>
                <a:effectLst/>
              </a:rPr>
            </a:br>
            <a:r>
              <a:rPr lang="pl-PL" sz="3100" dirty="0" smtClean="0">
                <a:solidFill>
                  <a:srgbClr val="FFFF00"/>
                </a:solidFill>
                <a:effectLst/>
              </a:rPr>
              <a:t>intarsji, rzeźby</a:t>
            </a:r>
            <a:r>
              <a:rPr lang="pl-PL" sz="3100" dirty="0">
                <a:solidFill>
                  <a:srgbClr val="FFFF00"/>
                </a:solidFill>
                <a:effectLst/>
              </a:rPr>
              <a:t>,</a:t>
            </a:r>
            <a:r>
              <a:rPr lang="pl-PL" sz="3100" dirty="0" smtClean="0">
                <a:solidFill>
                  <a:srgbClr val="FFFF00"/>
                </a:solidFill>
                <a:effectLst/>
              </a:rPr>
              <a:t> drewnianej sztukaterii”</a:t>
            </a:r>
            <a:br>
              <a:rPr lang="pl-PL" sz="3100" dirty="0" smtClean="0">
                <a:solidFill>
                  <a:srgbClr val="FFFF00"/>
                </a:solidFill>
                <a:effectLst/>
              </a:rPr>
            </a:br>
            <a:r>
              <a:rPr lang="pl-PL" sz="2400" dirty="0" smtClean="0">
                <a:solidFill>
                  <a:srgbClr val="FFFF00"/>
                </a:solidFill>
                <a:effectLst/>
              </a:rPr>
              <a:t>Program: </a:t>
            </a:r>
            <a:r>
              <a:rPr lang="pl-PL" sz="2400" dirty="0" err="1" smtClean="0">
                <a:solidFill>
                  <a:srgbClr val="FFFF00"/>
                </a:solidFill>
                <a:effectLst/>
              </a:rPr>
              <a:t>LdV</a:t>
            </a:r>
            <a:r>
              <a:rPr lang="pl-PL" sz="2400" dirty="0" smtClean="0">
                <a:solidFill>
                  <a:srgbClr val="FFFF00"/>
                </a:solidFill>
                <a:effectLst/>
              </a:rPr>
              <a:t> IV T „Uczenie się przez całe życie”</a:t>
            </a:r>
            <a:br>
              <a:rPr lang="pl-PL" sz="2400" dirty="0" smtClean="0">
                <a:solidFill>
                  <a:srgbClr val="FFFF00"/>
                </a:solidFill>
                <a:effectLst/>
              </a:rPr>
            </a:br>
            <a:r>
              <a:rPr lang="pl-PL" sz="2700" dirty="0" smtClean="0">
                <a:solidFill>
                  <a:srgbClr val="FFFF00"/>
                </a:solidFill>
                <a:effectLst/>
              </a:rPr>
              <a:t/>
            </a:r>
            <a:br>
              <a:rPr lang="pl-PL" sz="2700" dirty="0" smtClean="0">
                <a:solidFill>
                  <a:srgbClr val="FFFF00"/>
                </a:solidFill>
                <a:effectLst/>
              </a:rPr>
            </a:br>
            <a:r>
              <a:rPr lang="pl-PL" sz="3100" dirty="0" smtClean="0">
                <a:solidFill>
                  <a:srgbClr val="FFFF00"/>
                </a:solidFill>
                <a:effectLst/>
              </a:rPr>
              <a:t>24.11.2013r - 15.12.2013r</a:t>
            </a:r>
            <a:endParaRPr lang="pl-PL" sz="3100" dirty="0">
              <a:solidFill>
                <a:srgbClr val="FFFF00"/>
              </a:solidFill>
              <a:effectLst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32656"/>
            <a:ext cx="1613025" cy="1695450"/>
          </a:xfrm>
        </p:spPr>
      </p:pic>
      <p:pic>
        <p:nvPicPr>
          <p:cNvPr id="1026" name="Obraz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259228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Obraz 2" descr="logoZST_akcep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32656"/>
            <a:ext cx="158417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310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FF00"/>
                </a:solidFill>
              </a:rPr>
              <a:t>Praktyki czas zacząć !!!! </a:t>
            </a:r>
            <a:endParaRPr lang="pl-PL" dirty="0">
              <a:solidFill>
                <a:srgbClr val="FFFF00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268760"/>
            <a:ext cx="3531393" cy="4708525"/>
          </a:xfrm>
        </p:spPr>
      </p:pic>
    </p:spTree>
    <p:extLst>
      <p:ext uri="{BB962C8B-B14F-4D97-AF65-F5344CB8AC3E}">
        <p14:creationId xmlns:p14="http://schemas.microsoft.com/office/powerpoint/2010/main" val="115216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FF00"/>
                </a:solidFill>
              </a:rPr>
              <a:t>Wyrób taboretu  </a:t>
            </a:r>
            <a:endParaRPr lang="pl-PL" dirty="0">
              <a:solidFill>
                <a:srgbClr val="FFFF00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104073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FF00"/>
                </a:solidFill>
              </a:rPr>
              <a:t>Struganie elementów na taboret </a:t>
            </a:r>
            <a:endParaRPr lang="pl-PL" dirty="0">
              <a:solidFill>
                <a:srgbClr val="FFFF00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303" y="1600200"/>
            <a:ext cx="3531393" cy="4708525"/>
          </a:xfrm>
        </p:spPr>
      </p:pic>
    </p:spTree>
    <p:extLst>
      <p:ext uri="{BB962C8B-B14F-4D97-AF65-F5344CB8AC3E}">
        <p14:creationId xmlns:p14="http://schemas.microsoft.com/office/powerpoint/2010/main" val="58358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FFFF00"/>
                </a:solidFill>
              </a:rPr>
              <a:t>Instruktaż pracy</a:t>
            </a:r>
            <a:r>
              <a:rPr lang="pl-PL" dirty="0" smtClean="0">
                <a:solidFill>
                  <a:srgbClr val="FFFF00"/>
                </a:solidFill>
              </a:rPr>
              <a:t> </a:t>
            </a:r>
            <a:r>
              <a:rPr lang="pl-PL" dirty="0" smtClean="0">
                <a:solidFill>
                  <a:srgbClr val="FFFF00"/>
                </a:solidFill>
              </a:rPr>
              <a:t>na tokarce </a:t>
            </a:r>
            <a:endParaRPr lang="pl-PL" dirty="0">
              <a:solidFill>
                <a:srgbClr val="FFFF00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303" y="1600200"/>
            <a:ext cx="3531393" cy="4708525"/>
          </a:xfrm>
        </p:spPr>
      </p:pic>
    </p:spTree>
    <p:extLst>
      <p:ext uri="{BB962C8B-B14F-4D97-AF65-F5344CB8AC3E}">
        <p14:creationId xmlns:p14="http://schemas.microsoft.com/office/powerpoint/2010/main" val="303517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FF00"/>
                </a:solidFill>
              </a:rPr>
              <a:t>Samodzielne toczenie łyżeczki do miodu </a:t>
            </a:r>
            <a:endParaRPr lang="pl-PL" dirty="0">
              <a:solidFill>
                <a:srgbClr val="FFFF00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303" y="1600200"/>
            <a:ext cx="3531393" cy="4708525"/>
          </a:xfrm>
        </p:spPr>
      </p:pic>
    </p:spTree>
    <p:extLst>
      <p:ext uri="{BB962C8B-B14F-4D97-AF65-F5344CB8AC3E}">
        <p14:creationId xmlns:p14="http://schemas.microsoft.com/office/powerpoint/2010/main" val="26484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FF00"/>
                </a:solidFill>
              </a:rPr>
              <a:t>Ciekawe rzeczy zrobione </a:t>
            </a:r>
            <a:br>
              <a:rPr lang="pl-PL" dirty="0" smtClean="0">
                <a:solidFill>
                  <a:srgbClr val="FFFF00"/>
                </a:solidFill>
              </a:rPr>
            </a:br>
            <a:r>
              <a:rPr lang="pl-PL" dirty="0" smtClean="0">
                <a:solidFill>
                  <a:srgbClr val="FFFF00"/>
                </a:solidFill>
              </a:rPr>
              <a:t>z drewna </a:t>
            </a:r>
            <a:endParaRPr lang="pl-PL" dirty="0">
              <a:solidFill>
                <a:srgbClr val="FFFF00"/>
              </a:solidFill>
            </a:endParaRPr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303" y="1600200"/>
            <a:ext cx="3531393" cy="4708525"/>
          </a:xfrm>
        </p:spPr>
      </p:pic>
    </p:spTree>
    <p:extLst>
      <p:ext uri="{BB962C8B-B14F-4D97-AF65-F5344CB8AC3E}">
        <p14:creationId xmlns:p14="http://schemas.microsoft.com/office/powerpoint/2010/main" val="198686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3" y="1196752"/>
            <a:ext cx="388843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96752"/>
            <a:ext cx="4104456" cy="544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6192688" cy="482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FF00"/>
                </a:solidFill>
              </a:rPr>
              <a:t>Poznajemy najciekawsze </a:t>
            </a:r>
            <a:br>
              <a:rPr lang="pl-PL" dirty="0" smtClean="0">
                <a:solidFill>
                  <a:srgbClr val="FFFF00"/>
                </a:solidFill>
              </a:rPr>
            </a:br>
            <a:r>
              <a:rPr lang="pl-PL" dirty="0" smtClean="0">
                <a:solidFill>
                  <a:srgbClr val="FFFF00"/>
                </a:solidFill>
              </a:rPr>
              <a:t>atrakcje turystyczne miasta </a:t>
            </a:r>
            <a:endParaRPr lang="pl-PL" dirty="0">
              <a:solidFill>
                <a:srgbClr val="FFFF00"/>
              </a:solidFill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239745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10800000" flipV="1">
            <a:off x="539552" y="548680"/>
            <a:ext cx="8280920" cy="756670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FFFF00"/>
                </a:solidFill>
              </a:rPr>
              <a:t>Cele stażu: 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628800"/>
            <a:ext cx="8229600" cy="3456384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pl-PL" sz="2000" b="1" i="1" dirty="0" smtClean="0">
                <a:solidFill>
                  <a:srgbClr val="FFFF00"/>
                </a:solidFill>
              </a:rPr>
              <a:t>• Zdobycie </a:t>
            </a:r>
            <a:r>
              <a:rPr lang="pl-PL" sz="2000" b="1" i="1" dirty="0">
                <a:solidFill>
                  <a:srgbClr val="FFFF00"/>
                </a:solidFill>
              </a:rPr>
              <a:t>umiejętności </a:t>
            </a:r>
            <a:r>
              <a:rPr lang="pl-PL" sz="2000" b="1" i="1" dirty="0" smtClean="0">
                <a:solidFill>
                  <a:srgbClr val="FFFF00"/>
                </a:solidFill>
              </a:rPr>
              <a:t>oczekiwanych </a:t>
            </a:r>
            <a:r>
              <a:rPr lang="pl-PL" sz="2000" b="1" i="1" dirty="0">
                <a:solidFill>
                  <a:srgbClr val="FFFF00"/>
                </a:solidFill>
              </a:rPr>
              <a:t>przez pracodawców, </a:t>
            </a:r>
            <a:r>
              <a:rPr lang="pl-PL" sz="2000" b="1" i="1" dirty="0" smtClean="0">
                <a:solidFill>
                  <a:srgbClr val="FFFF00"/>
                </a:solidFill>
              </a:rPr>
              <a:t> większe </a:t>
            </a:r>
            <a:r>
              <a:rPr lang="pl-PL" sz="2000" b="1" i="1" dirty="0">
                <a:solidFill>
                  <a:srgbClr val="FFFF00"/>
                </a:solidFill>
              </a:rPr>
              <a:t>szanse na </a:t>
            </a:r>
            <a:r>
              <a:rPr lang="pl-PL" sz="2000" b="1" i="1" dirty="0" smtClean="0">
                <a:solidFill>
                  <a:srgbClr val="FFFF00"/>
                </a:solidFill>
              </a:rPr>
              <a:t>zatrudnienie </a:t>
            </a:r>
            <a:endParaRPr lang="pl-PL" sz="2000" b="1" i="1" dirty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pl-PL" sz="2000" b="1" i="1" dirty="0">
                <a:solidFill>
                  <a:srgbClr val="FFFF00"/>
                </a:solidFill>
              </a:rPr>
              <a:t>• </a:t>
            </a:r>
            <a:r>
              <a:rPr lang="pl-PL" sz="2000" b="1" i="1" dirty="0" smtClean="0">
                <a:solidFill>
                  <a:srgbClr val="FFFF00"/>
                </a:solidFill>
              </a:rPr>
              <a:t>Zdobycie umiejętności kluczowych </a:t>
            </a:r>
            <a:r>
              <a:rPr lang="pl-PL" sz="2000" b="1" i="1" dirty="0">
                <a:solidFill>
                  <a:srgbClr val="FFFF00"/>
                </a:solidFill>
              </a:rPr>
              <a:t>(w szczególności wykorzystanie </a:t>
            </a:r>
            <a:r>
              <a:rPr lang="pl-PL" sz="2000" b="1" i="1" dirty="0" smtClean="0">
                <a:solidFill>
                  <a:srgbClr val="FFFF00"/>
                </a:solidFill>
              </a:rPr>
              <a:t>nowoczesnych technologii</a:t>
            </a:r>
            <a:r>
              <a:rPr lang="pl-PL" sz="2000" b="1" i="1" dirty="0">
                <a:solidFill>
                  <a:srgbClr val="FFFF00"/>
                </a:solidFill>
              </a:rPr>
              <a:t>, </a:t>
            </a:r>
            <a:r>
              <a:rPr lang="pl-PL" sz="2000" b="1" i="1" dirty="0" smtClean="0">
                <a:solidFill>
                  <a:srgbClr val="FFFF00"/>
                </a:solidFill>
              </a:rPr>
              <a:t>praktyczne </a:t>
            </a:r>
            <a:r>
              <a:rPr lang="pl-PL" sz="2000" b="1" i="1" dirty="0">
                <a:solidFill>
                  <a:srgbClr val="FFFF00"/>
                </a:solidFill>
              </a:rPr>
              <a:t>zastosowanie języka angielskiego</a:t>
            </a:r>
            <a:r>
              <a:rPr lang="pl-PL" sz="2000" b="1" i="1" dirty="0" smtClean="0">
                <a:solidFill>
                  <a:srgbClr val="FFFF00"/>
                </a:solidFill>
              </a:rPr>
              <a:t>) </a:t>
            </a:r>
            <a:endParaRPr lang="pl-PL" sz="2000" b="1" i="1" dirty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pl-PL" sz="2000" b="1" i="1" dirty="0">
                <a:solidFill>
                  <a:srgbClr val="FFFF00"/>
                </a:solidFill>
              </a:rPr>
              <a:t>• </a:t>
            </a:r>
            <a:r>
              <a:rPr lang="pl-PL" sz="2000" b="1" i="1" dirty="0" smtClean="0">
                <a:solidFill>
                  <a:srgbClr val="FFFF00"/>
                </a:solidFill>
              </a:rPr>
              <a:t>Wzmocnienie poczucia </a:t>
            </a:r>
            <a:r>
              <a:rPr lang="pl-PL" sz="2000" b="1" i="1" dirty="0">
                <a:solidFill>
                  <a:srgbClr val="FFFF00"/>
                </a:solidFill>
              </a:rPr>
              <a:t>wartości i automotywacji, asertywności, </a:t>
            </a:r>
            <a:r>
              <a:rPr lang="pl-PL" sz="2000" b="1" i="1" dirty="0" smtClean="0">
                <a:solidFill>
                  <a:srgbClr val="FFFF00"/>
                </a:solidFill>
              </a:rPr>
              <a:t>nabycie umiejętności współpracy </a:t>
            </a:r>
            <a:r>
              <a:rPr lang="pl-PL" sz="2000" b="1" i="1" dirty="0">
                <a:solidFill>
                  <a:srgbClr val="FFFF00"/>
                </a:solidFill>
              </a:rPr>
              <a:t>w </a:t>
            </a:r>
            <a:r>
              <a:rPr lang="pl-PL" sz="2000" b="1" i="1" dirty="0" smtClean="0">
                <a:solidFill>
                  <a:srgbClr val="FFFF00"/>
                </a:solidFill>
              </a:rPr>
              <a:t>zespole </a:t>
            </a:r>
            <a:r>
              <a:rPr lang="pl-PL" sz="2000" b="1" i="1" dirty="0">
                <a:solidFill>
                  <a:srgbClr val="FFFF00"/>
                </a:solidFill>
              </a:rPr>
              <a:t>i komunikacji </a:t>
            </a:r>
            <a:r>
              <a:rPr lang="pl-PL" sz="2000" b="1" i="1" dirty="0" smtClean="0">
                <a:solidFill>
                  <a:srgbClr val="FFFF00"/>
                </a:solidFill>
              </a:rPr>
              <a:t>interpersonalnej </a:t>
            </a:r>
            <a:endParaRPr lang="pl-PL" sz="2000" b="1" i="1" dirty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pl-PL" sz="2000" b="1" i="1" dirty="0">
                <a:solidFill>
                  <a:srgbClr val="FFFF00"/>
                </a:solidFill>
              </a:rPr>
              <a:t>• </a:t>
            </a:r>
            <a:r>
              <a:rPr lang="pl-PL" sz="2000" b="1" i="1" dirty="0" smtClean="0">
                <a:solidFill>
                  <a:srgbClr val="FFFF00"/>
                </a:solidFill>
              </a:rPr>
              <a:t>Poznanie realiów </a:t>
            </a:r>
            <a:r>
              <a:rPr lang="pl-PL" sz="2000" b="1" i="1" dirty="0">
                <a:solidFill>
                  <a:srgbClr val="FFFF00"/>
                </a:solidFill>
              </a:rPr>
              <a:t>rynku </a:t>
            </a:r>
            <a:r>
              <a:rPr lang="pl-PL" sz="2000" b="1" i="1" dirty="0" smtClean="0">
                <a:solidFill>
                  <a:srgbClr val="FFFF00"/>
                </a:solidFill>
              </a:rPr>
              <a:t>pracy </a:t>
            </a:r>
            <a:endParaRPr lang="pl-PL" sz="2000" b="1" i="1" dirty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pl-PL" sz="2000" b="1" i="1" dirty="0">
                <a:solidFill>
                  <a:srgbClr val="FFFF00"/>
                </a:solidFill>
              </a:rPr>
              <a:t>• </a:t>
            </a:r>
            <a:r>
              <a:rPr lang="pl-PL" sz="2000" b="1" i="1" dirty="0" smtClean="0">
                <a:solidFill>
                  <a:srgbClr val="FFFF00"/>
                </a:solidFill>
              </a:rPr>
              <a:t>Zdobycie wiedzy </a:t>
            </a:r>
            <a:r>
              <a:rPr lang="pl-PL" sz="2000" b="1" i="1" dirty="0">
                <a:solidFill>
                  <a:srgbClr val="FFFF00"/>
                </a:solidFill>
              </a:rPr>
              <a:t>na temat negatywnych skutków dyskryminacji oraz korzyści wypływających z </a:t>
            </a:r>
            <a:r>
              <a:rPr lang="pl-PL" sz="2000" b="1" i="1" dirty="0" smtClean="0">
                <a:solidFill>
                  <a:srgbClr val="FFFF00"/>
                </a:solidFill>
              </a:rPr>
              <a:t>różnorodności kultur </a:t>
            </a:r>
            <a:endParaRPr lang="pl-PL" sz="2000" b="1" i="1" dirty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pl-PL" sz="2000" b="1" i="1" dirty="0">
                <a:solidFill>
                  <a:srgbClr val="FFFF00"/>
                </a:solidFill>
              </a:rPr>
              <a:t>• </a:t>
            </a:r>
            <a:r>
              <a:rPr lang="pl-PL" sz="2000" b="1" i="1" dirty="0" smtClean="0">
                <a:solidFill>
                  <a:srgbClr val="FFFF00"/>
                </a:solidFill>
              </a:rPr>
              <a:t>Otrzymanie podstaw </a:t>
            </a:r>
            <a:r>
              <a:rPr lang="pl-PL" sz="2000" b="1" i="1" dirty="0">
                <a:solidFill>
                  <a:srgbClr val="FFFF00"/>
                </a:solidFill>
              </a:rPr>
              <a:t>do dalszego podnoszenia kompetencji i kwalifikacji zawodowych w formach </a:t>
            </a:r>
            <a:r>
              <a:rPr lang="pl-PL" sz="2000" b="1" i="1" dirty="0" smtClean="0">
                <a:solidFill>
                  <a:srgbClr val="FFFF00"/>
                </a:solidFill>
              </a:rPr>
              <a:t>kształcenia </a:t>
            </a:r>
            <a:r>
              <a:rPr lang="pl-PL" sz="2000" b="1" i="1" dirty="0">
                <a:solidFill>
                  <a:srgbClr val="FFFF00"/>
                </a:solidFill>
              </a:rPr>
              <a:t>ustawicznego</a:t>
            </a:r>
          </a:p>
        </p:txBody>
      </p:sp>
    </p:spTree>
    <p:extLst>
      <p:ext uri="{BB962C8B-B14F-4D97-AF65-F5344CB8AC3E}">
        <p14:creationId xmlns:p14="http://schemas.microsoft.com/office/powerpoint/2010/main" val="262036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FFFF00"/>
                </a:solidFill>
              </a:rPr>
              <a:t>Bazylika Św. Stefana</a:t>
            </a:r>
            <a:endParaRPr lang="pl-PL" dirty="0">
              <a:solidFill>
                <a:srgbClr val="FFFF00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303" y="1600200"/>
            <a:ext cx="3531393" cy="4708525"/>
          </a:xfrm>
        </p:spPr>
      </p:pic>
    </p:spTree>
    <p:extLst>
      <p:ext uri="{BB962C8B-B14F-4D97-AF65-F5344CB8AC3E}">
        <p14:creationId xmlns:p14="http://schemas.microsoft.com/office/powerpoint/2010/main" val="97552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FF00"/>
                </a:solidFill>
              </a:rPr>
              <a:t>Plac Bohaterów </a:t>
            </a:r>
            <a:br>
              <a:rPr lang="pl-PL" dirty="0" smtClean="0">
                <a:solidFill>
                  <a:srgbClr val="FFFF00"/>
                </a:solidFill>
              </a:rPr>
            </a:br>
            <a:r>
              <a:rPr lang="pl-PL" dirty="0" smtClean="0">
                <a:solidFill>
                  <a:srgbClr val="FFFF00"/>
                </a:solidFill>
              </a:rPr>
              <a:t>towarzyszą nam węgierscy uczniowie </a:t>
            </a:r>
            <a:endParaRPr lang="pl-PL" dirty="0">
              <a:solidFill>
                <a:srgbClr val="FFFF00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44824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138655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FF00"/>
                </a:solidFill>
              </a:rPr>
              <a:t>Pomnik </a:t>
            </a:r>
            <a:r>
              <a:rPr lang="pl-PL" dirty="0" err="1" smtClean="0">
                <a:solidFill>
                  <a:srgbClr val="FFFF00"/>
                </a:solidFill>
              </a:rPr>
              <a:t>Anonymous</a:t>
            </a:r>
            <a:r>
              <a:rPr lang="pl-PL" dirty="0" smtClean="0">
                <a:solidFill>
                  <a:srgbClr val="FFFF00"/>
                </a:solidFill>
              </a:rPr>
              <a:t> </a:t>
            </a:r>
            <a:r>
              <a:rPr lang="pl-PL" dirty="0" err="1" smtClean="0">
                <a:solidFill>
                  <a:srgbClr val="FFFF00"/>
                </a:solidFill>
              </a:rPr>
              <a:t>Soldier</a:t>
            </a:r>
            <a:r>
              <a:rPr lang="pl-PL" dirty="0" smtClean="0">
                <a:solidFill>
                  <a:srgbClr val="FFFF00"/>
                </a:solidFill>
              </a:rPr>
              <a:t/>
            </a:r>
            <a:br>
              <a:rPr lang="pl-PL" dirty="0" smtClean="0">
                <a:solidFill>
                  <a:srgbClr val="FFFF00"/>
                </a:solidFill>
              </a:rPr>
            </a:br>
            <a:r>
              <a:rPr lang="pl-PL" dirty="0" smtClean="0">
                <a:solidFill>
                  <a:srgbClr val="FFFF00"/>
                </a:solidFill>
              </a:rPr>
              <a:t>w Parku Miejskim </a:t>
            </a:r>
            <a:endParaRPr lang="pl-PL" dirty="0">
              <a:solidFill>
                <a:srgbClr val="FFFF00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197813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FFFF00"/>
                </a:solidFill>
              </a:rPr>
              <a:t>ZOO w Budapeszcie </a:t>
            </a:r>
            <a:endParaRPr lang="pl-PL" dirty="0">
              <a:solidFill>
                <a:srgbClr val="FFFF00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96752"/>
            <a:ext cx="4574008" cy="5445224"/>
          </a:xfrm>
        </p:spPr>
      </p:pic>
    </p:spTree>
    <p:extLst>
      <p:ext uri="{BB962C8B-B14F-4D97-AF65-F5344CB8AC3E}">
        <p14:creationId xmlns:p14="http://schemas.microsoft.com/office/powerpoint/2010/main" val="407952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>
                <a:solidFill>
                  <a:srgbClr val="FFFF00"/>
                </a:solidFill>
              </a:rPr>
              <a:t>Aquaworld</a:t>
            </a:r>
            <a:r>
              <a:rPr lang="pl-PL" dirty="0" smtClean="0">
                <a:solidFill>
                  <a:srgbClr val="FFFF00"/>
                </a:solidFill>
              </a:rPr>
              <a:t> </a:t>
            </a:r>
            <a:br>
              <a:rPr lang="pl-PL" dirty="0" smtClean="0">
                <a:solidFill>
                  <a:srgbClr val="FFFF00"/>
                </a:solidFill>
              </a:rPr>
            </a:br>
            <a:r>
              <a:rPr lang="pl-PL" dirty="0" smtClean="0">
                <a:solidFill>
                  <a:srgbClr val="FFFF00"/>
                </a:solidFill>
              </a:rPr>
              <a:t>(chwila relaksu) </a:t>
            </a:r>
            <a:endParaRPr lang="pl-PL" dirty="0">
              <a:solidFill>
                <a:srgbClr val="FFFF00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142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 </a:t>
            </a:r>
            <a:r>
              <a:rPr lang="pl-PL" sz="3100" dirty="0" err="1" smtClean="0">
                <a:solidFill>
                  <a:srgbClr val="FFFF00"/>
                </a:solidFill>
              </a:rPr>
              <a:t>Kaesz</a:t>
            </a:r>
            <a:r>
              <a:rPr lang="pl-PL" sz="3100" dirty="0" smtClean="0">
                <a:solidFill>
                  <a:srgbClr val="FFFF00"/>
                </a:solidFill>
              </a:rPr>
              <a:t> </a:t>
            </a:r>
            <a:r>
              <a:rPr lang="pl-PL" sz="3100" dirty="0" err="1" smtClean="0">
                <a:solidFill>
                  <a:srgbClr val="FFFF00"/>
                </a:solidFill>
              </a:rPr>
              <a:t>Gyula</a:t>
            </a:r>
            <a:r>
              <a:rPr lang="pl-PL" sz="3100" dirty="0" smtClean="0">
                <a:solidFill>
                  <a:srgbClr val="FFFF00"/>
                </a:solidFill>
              </a:rPr>
              <a:t> </a:t>
            </a:r>
            <a:r>
              <a:rPr lang="pl-PL" sz="3100" dirty="0" err="1">
                <a:solidFill>
                  <a:srgbClr val="FFFF00"/>
                </a:solidFill>
              </a:rPr>
              <a:t>S</a:t>
            </a:r>
            <a:r>
              <a:rPr lang="pl-PL" sz="3100" dirty="0" err="1" smtClean="0">
                <a:solidFill>
                  <a:srgbClr val="FFFF00"/>
                </a:solidFill>
              </a:rPr>
              <a:t>econdary</a:t>
            </a:r>
            <a:r>
              <a:rPr lang="pl-PL" sz="3100" dirty="0" smtClean="0">
                <a:solidFill>
                  <a:srgbClr val="FFFF00"/>
                </a:solidFill>
              </a:rPr>
              <a:t> </a:t>
            </a:r>
            <a:r>
              <a:rPr lang="pl-PL" sz="3100" dirty="0" smtClean="0">
                <a:solidFill>
                  <a:srgbClr val="FFFF00"/>
                </a:solidFill>
              </a:rPr>
              <a:t>School </a:t>
            </a:r>
            <a:br>
              <a:rPr lang="pl-PL" sz="3100" dirty="0" smtClean="0">
                <a:solidFill>
                  <a:srgbClr val="FFFF00"/>
                </a:solidFill>
              </a:rPr>
            </a:br>
            <a:r>
              <a:rPr lang="pl-PL" sz="3100" dirty="0" smtClean="0">
                <a:solidFill>
                  <a:srgbClr val="FFFF00"/>
                </a:solidFill>
              </a:rPr>
              <a:t>of </a:t>
            </a:r>
            <a:r>
              <a:rPr lang="pl-PL" sz="3100" dirty="0" err="1" smtClean="0">
                <a:solidFill>
                  <a:srgbClr val="FFFF00"/>
                </a:solidFill>
              </a:rPr>
              <a:t>Woodwork</a:t>
            </a:r>
            <a:r>
              <a:rPr lang="pl-PL" sz="3100" dirty="0" smtClean="0">
                <a:solidFill>
                  <a:srgbClr val="FFFF00"/>
                </a:solidFill>
              </a:rPr>
              <a:t> </a:t>
            </a:r>
            <a:br>
              <a:rPr lang="pl-PL" sz="3100" dirty="0" smtClean="0">
                <a:solidFill>
                  <a:srgbClr val="FFFF00"/>
                </a:solidFill>
              </a:rPr>
            </a:br>
            <a:r>
              <a:rPr lang="pl-PL" sz="3100" dirty="0" smtClean="0">
                <a:solidFill>
                  <a:srgbClr val="FFFF00"/>
                </a:solidFill>
              </a:rPr>
              <a:t>(Średnia Szkoła Drzewna)</a:t>
            </a:r>
            <a:r>
              <a:rPr lang="pl-PL" dirty="0" smtClean="0">
                <a:solidFill>
                  <a:srgbClr val="FFFF00"/>
                </a:solidFill>
              </a:rPr>
              <a:t/>
            </a:r>
            <a:br>
              <a:rPr lang="pl-PL" dirty="0" smtClean="0">
                <a:solidFill>
                  <a:srgbClr val="FFFF00"/>
                </a:solidFill>
              </a:rPr>
            </a:br>
            <a:endParaRPr lang="pl-PL" dirty="0">
              <a:solidFill>
                <a:srgbClr val="FFFF00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250442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FF00"/>
                </a:solidFill>
              </a:rPr>
              <a:t>Prace wykonane przez uczniów na konkurs</a:t>
            </a:r>
            <a:endParaRPr lang="pl-PL" dirty="0">
              <a:solidFill>
                <a:srgbClr val="FFFF00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32798736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FF00"/>
                </a:solidFill>
              </a:rPr>
              <a:t>Zapoznawanie się </a:t>
            </a:r>
            <a:br>
              <a:rPr lang="pl-PL" dirty="0" smtClean="0">
                <a:solidFill>
                  <a:srgbClr val="FFFF00"/>
                </a:solidFill>
              </a:rPr>
            </a:br>
            <a:r>
              <a:rPr lang="pl-PL" dirty="0" smtClean="0">
                <a:solidFill>
                  <a:srgbClr val="FFFF00"/>
                </a:solidFill>
              </a:rPr>
              <a:t>z miejscem pracy </a:t>
            </a:r>
            <a:endParaRPr lang="pl-PL" dirty="0">
              <a:solidFill>
                <a:srgbClr val="FFFF00"/>
              </a:solidFill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4038600" cy="3028950"/>
          </a:xfrm>
        </p:spPr>
      </p:pic>
      <p:pic>
        <p:nvPicPr>
          <p:cNvPr id="9" name="Symbol zastępczy zawartości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068960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414088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FF00"/>
                </a:solidFill>
              </a:rPr>
              <a:t>Kościół Cystersów  </a:t>
            </a:r>
            <a:endParaRPr lang="pl-PL" dirty="0">
              <a:solidFill>
                <a:srgbClr val="FFFF00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5711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800" dirty="0" smtClean="0">
                <a:solidFill>
                  <a:srgbClr val="FFFF00"/>
                </a:solidFill>
              </a:rPr>
              <a:t>Zakrystia kościoła- meble wykonane w stylu rokoko 250 lat temu. </a:t>
            </a:r>
            <a:br>
              <a:rPr lang="pl-PL" sz="2800" dirty="0" smtClean="0">
                <a:solidFill>
                  <a:srgbClr val="FFFF00"/>
                </a:solidFill>
              </a:rPr>
            </a:br>
            <a:r>
              <a:rPr lang="pl-PL" sz="2800" dirty="0" smtClean="0">
                <a:solidFill>
                  <a:srgbClr val="FFFF00"/>
                </a:solidFill>
              </a:rPr>
              <a:t>Największa zakrystia w Europie Środkowej </a:t>
            </a:r>
            <a:endParaRPr lang="pl-PL" sz="2800" dirty="0">
              <a:solidFill>
                <a:srgbClr val="FFFF00"/>
              </a:solidFill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4038600" cy="3028950"/>
          </a:xfrm>
        </p:spPr>
      </p:pic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4482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2101303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8100392" cy="1470025"/>
          </a:xfr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l"/>
            <a:r>
              <a:rPr lang="pl-PL" sz="53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Węgry</a:t>
            </a:r>
            <a:r>
              <a:rPr lang="pl-PL" dirty="0" smtClean="0"/>
              <a:t>  </a:t>
            </a:r>
            <a:r>
              <a:rPr lang="pl-PL" b="1" i="1" dirty="0" smtClean="0"/>
              <a:t/>
            </a:r>
            <a:br>
              <a:rPr lang="pl-PL" b="1" i="1" dirty="0" smtClean="0"/>
            </a:br>
            <a:r>
              <a:rPr lang="pl-PL" b="1" i="1" dirty="0" smtClean="0">
                <a:solidFill>
                  <a:schemeClr val="tx1">
                    <a:lumMod val="95000"/>
                  </a:schemeClr>
                </a:solidFill>
                <a:latin typeface="Algerian" pitchFamily="82" charset="0"/>
              </a:rPr>
              <a:t>Budapeszt</a:t>
            </a:r>
            <a:endParaRPr lang="pl-PL" b="1" i="1" dirty="0">
              <a:solidFill>
                <a:schemeClr val="tx1">
                  <a:lumMod val="9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564903"/>
            <a:ext cx="8100392" cy="391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8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FF00"/>
                </a:solidFill>
              </a:rPr>
              <a:t>Muzeum Farmaceutyczne </a:t>
            </a:r>
            <a:endParaRPr lang="pl-PL" dirty="0">
              <a:solidFill>
                <a:srgbClr val="FFFF00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4668177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FF00"/>
                </a:solidFill>
              </a:rPr>
              <a:t>W wolnym czasie odwiedziliśmy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solidFill>
                  <a:srgbClr val="FFFF00"/>
                </a:solidFill>
              </a:rPr>
              <a:t>Parlament </a:t>
            </a:r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FFFF00"/>
                </a:solidFill>
              </a:rPr>
              <a:t>Parlament - wnętrze</a:t>
            </a:r>
            <a:endParaRPr lang="pl-PL" dirty="0">
              <a:solidFill>
                <a:srgbClr val="FFFF00"/>
              </a:solidFill>
            </a:endParaRPr>
          </a:p>
        </p:txBody>
      </p:sp>
      <p:pic>
        <p:nvPicPr>
          <p:cNvPr id="11" name="Symbol zastępczy zawartości 10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40968"/>
            <a:ext cx="4040188" cy="3030141"/>
          </a:xfrm>
        </p:spPr>
      </p:pic>
      <p:pic>
        <p:nvPicPr>
          <p:cNvPr id="12" name="Symbol zastępczy zawartości 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92896"/>
            <a:ext cx="4041775" cy="3030662"/>
          </a:xfrm>
        </p:spPr>
      </p:pic>
    </p:spTree>
    <p:extLst>
      <p:ext uri="{BB962C8B-B14F-4D97-AF65-F5344CB8AC3E}">
        <p14:creationId xmlns:p14="http://schemas.microsoft.com/office/powerpoint/2010/main" val="38873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FFFF00"/>
                </a:solidFill>
              </a:rPr>
              <a:t>Kościół Św. Macieja</a:t>
            </a:r>
            <a:endParaRPr lang="pl-PL" dirty="0">
              <a:solidFill>
                <a:srgbClr val="FFFF00"/>
              </a:solidFill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4038600" cy="3028950"/>
          </a:xfrm>
        </p:spPr>
      </p:pic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56992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98524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FFFF00"/>
                </a:solidFill>
              </a:rPr>
              <a:t>Rozegraliśmy międzynarodowy  węgiersko-polski mecz piłki nożnej</a:t>
            </a:r>
            <a:endParaRPr lang="pl-PL" sz="3200" dirty="0">
              <a:solidFill>
                <a:srgbClr val="FFFF00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29000"/>
            <a:ext cx="4038600" cy="3028950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28800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93907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FF00"/>
                </a:solidFill>
              </a:rPr>
              <a:t>Pożegnalny obiad !!!</a:t>
            </a:r>
            <a:endParaRPr lang="pl-PL" dirty="0">
              <a:solidFill>
                <a:srgbClr val="FFFF00"/>
              </a:solidFill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296366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420888"/>
            <a:ext cx="8229600" cy="4032448"/>
          </a:xfrm>
        </p:spPr>
        <p:txBody>
          <a:bodyPr/>
          <a:lstStyle/>
          <a:p>
            <a:r>
              <a:rPr lang="pl-PL" i="1" dirty="0" smtClean="0">
                <a:solidFill>
                  <a:srgbClr val="FFFF00"/>
                </a:solidFill>
              </a:rPr>
              <a:t>Dziękuję za uwagę!</a:t>
            </a:r>
            <a:endParaRPr lang="pl-PL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FFFF00"/>
                </a:solidFill>
              </a:rPr>
              <a:t>Krótka historia  miasta  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pl-PL" dirty="0" smtClean="0">
                <a:solidFill>
                  <a:srgbClr val="FFFF00"/>
                </a:solidFill>
              </a:rPr>
              <a:t>                   Budapeszt </a:t>
            </a:r>
            <a:r>
              <a:rPr lang="pl-PL" dirty="0">
                <a:solidFill>
                  <a:srgbClr val="FFFF00"/>
                </a:solidFill>
              </a:rPr>
              <a:t>powstał z 2 oddzielnych miast: Budy i Pesztu, na miejsce starej Budy; w starożytności rzymskie </a:t>
            </a:r>
            <a:r>
              <a:rPr lang="pl-PL" dirty="0" smtClean="0">
                <a:solidFill>
                  <a:srgbClr val="FFFF00"/>
                </a:solidFill>
              </a:rPr>
              <a:t>– </a:t>
            </a:r>
            <a:r>
              <a:rPr lang="pl-PL" dirty="0" err="1" smtClean="0">
                <a:solidFill>
                  <a:srgbClr val="FFFF00"/>
                </a:solidFill>
              </a:rPr>
              <a:t>Aquincum</a:t>
            </a:r>
            <a:r>
              <a:rPr lang="pl-PL" dirty="0" smtClean="0">
                <a:solidFill>
                  <a:srgbClr val="FFFF00"/>
                </a:solidFill>
              </a:rPr>
              <a:t> . </a:t>
            </a:r>
            <a:r>
              <a:rPr lang="pl-PL" dirty="0">
                <a:solidFill>
                  <a:srgbClr val="FFFF00"/>
                </a:solidFill>
              </a:rPr>
              <a:t>Od 1242 Buda była stolicą Węgier, od 1350 - stałą rezydencją królów węgierskich, natomiast Peszt - ośrodkiem rzemieślniczo-handlowym. Oba miasta po klęsce pod </a:t>
            </a:r>
            <a:r>
              <a:rPr lang="pl-PL" dirty="0" err="1">
                <a:solidFill>
                  <a:srgbClr val="FFFF00"/>
                </a:solidFill>
              </a:rPr>
              <a:t>Mochaczem</a:t>
            </a:r>
            <a:r>
              <a:rPr lang="pl-PL" dirty="0">
                <a:solidFill>
                  <a:srgbClr val="FFFF00"/>
                </a:solidFill>
              </a:rPr>
              <a:t> zostały opanowane przez Turków, którzy utrzymali je do 1686. W XVIII w. znalazły się pod panowaniem </a:t>
            </a:r>
            <a:r>
              <a:rPr lang="pl-PL" dirty="0" smtClean="0">
                <a:solidFill>
                  <a:srgbClr val="FFFF00"/>
                </a:solidFill>
              </a:rPr>
              <a:t>Habsburgów . W </a:t>
            </a:r>
            <a:r>
              <a:rPr lang="pl-PL" dirty="0">
                <a:solidFill>
                  <a:srgbClr val="FFFF00"/>
                </a:solidFill>
              </a:rPr>
              <a:t>1767 miasta połączył je pierwszy most. W 1872 połączono Budę i Peszt w jedno miasto - Budapeszt. Od 1867 stolica Królestwa Węgier w ramach Cesarstwa Austro-Węgierskiego. Cesarze Austrii byli równocześnie królami Węgier już od śmierci Ludwika Jagiellończyka (1526). Po I wojnie światowej, w 1918, został stolicą niepodległych Węgier</a:t>
            </a:r>
          </a:p>
        </p:txBody>
      </p:sp>
    </p:spTree>
    <p:extLst>
      <p:ext uri="{BB962C8B-B14F-4D97-AF65-F5344CB8AC3E}">
        <p14:creationId xmlns:p14="http://schemas.microsoft.com/office/powerpoint/2010/main" val="30734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FF00"/>
                </a:solidFill>
              </a:rPr>
              <a:t>Jesteśmy w Budapeszcie </a:t>
            </a:r>
            <a:endParaRPr lang="pl-PL" dirty="0">
              <a:solidFill>
                <a:srgbClr val="FFFF00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6503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37160" indent="0"/>
            <a:r>
              <a:rPr lang="pl-PL" sz="2200" dirty="0">
                <a:solidFill>
                  <a:srgbClr val="FFFF00"/>
                </a:solidFill>
              </a:rPr>
              <a:t/>
            </a:r>
            <a:br>
              <a:rPr lang="pl-PL" sz="2200" dirty="0">
                <a:solidFill>
                  <a:srgbClr val="FFFF00"/>
                </a:solidFill>
              </a:rPr>
            </a:br>
            <a:r>
              <a:rPr lang="pl-PL" sz="2200" dirty="0" smtClean="0">
                <a:solidFill>
                  <a:srgbClr val="FFFF00"/>
                </a:solidFill>
              </a:rPr>
              <a:t> Zawodowe inspiracje - </a:t>
            </a:r>
            <a:r>
              <a:rPr lang="pl-PL" sz="2200" i="1" dirty="0" err="1">
                <a:solidFill>
                  <a:srgbClr val="FFFF00"/>
                </a:solidFill>
              </a:rPr>
              <a:t>Sarvari</a:t>
            </a:r>
            <a:r>
              <a:rPr lang="pl-PL" sz="2200" i="1" dirty="0">
                <a:solidFill>
                  <a:srgbClr val="FFFF00"/>
                </a:solidFill>
              </a:rPr>
              <a:t> </a:t>
            </a:r>
            <a:r>
              <a:rPr lang="pl-PL" sz="2200" i="1" dirty="0" err="1">
                <a:solidFill>
                  <a:srgbClr val="FFFF00"/>
                </a:solidFill>
              </a:rPr>
              <a:t>Cabinetmaking</a:t>
            </a:r>
            <a:r>
              <a:rPr lang="pl-PL" sz="2200" i="1" dirty="0">
                <a:solidFill>
                  <a:srgbClr val="FFFF00"/>
                </a:solidFill>
              </a:rPr>
              <a:t> Company-</a:t>
            </a:r>
            <a:r>
              <a:rPr lang="pl-PL" sz="2200" dirty="0">
                <a:solidFill>
                  <a:srgbClr val="FFFF00"/>
                </a:solidFill>
              </a:rPr>
              <a:t/>
            </a:r>
            <a:br>
              <a:rPr lang="pl-PL" sz="2200" dirty="0">
                <a:solidFill>
                  <a:srgbClr val="FFFF00"/>
                </a:solidFill>
              </a:rPr>
            </a:br>
            <a:r>
              <a:rPr lang="pl-PL" sz="2200" dirty="0">
                <a:solidFill>
                  <a:srgbClr val="FFFF00"/>
                </a:solidFill>
              </a:rPr>
              <a:t>     </a:t>
            </a:r>
            <a:r>
              <a:rPr lang="pl-PL" sz="2200" dirty="0" smtClean="0">
                <a:solidFill>
                  <a:srgbClr val="FFFF00"/>
                </a:solidFill>
              </a:rPr>
              <a:t>       przedsiębiorstwo </a:t>
            </a:r>
            <a:r>
              <a:rPr lang="pl-PL" sz="2200" dirty="0">
                <a:solidFill>
                  <a:srgbClr val="FFFF00"/>
                </a:solidFill>
              </a:rPr>
              <a:t>zajmujące </a:t>
            </a:r>
            <a:r>
              <a:rPr lang="pl-PL" sz="2200" dirty="0" smtClean="0">
                <a:solidFill>
                  <a:srgbClr val="FFFF00"/>
                </a:solidFill>
              </a:rPr>
              <a:t>się wyrobem </a:t>
            </a:r>
            <a:br>
              <a:rPr lang="pl-PL" sz="2200" dirty="0" smtClean="0">
                <a:solidFill>
                  <a:srgbClr val="FFFF00"/>
                </a:solidFill>
              </a:rPr>
            </a:br>
            <a:r>
              <a:rPr lang="pl-PL" sz="2200" dirty="0" smtClean="0">
                <a:solidFill>
                  <a:srgbClr val="FFFF00"/>
                </a:solidFill>
              </a:rPr>
              <a:t>stolarstwa  artystycznego  </a:t>
            </a:r>
            <a:r>
              <a:rPr lang="pl-PL" dirty="0">
                <a:solidFill>
                  <a:srgbClr val="FFFF00"/>
                </a:solidFill>
              </a:rPr>
              <a:t/>
            </a:r>
            <a:br>
              <a:rPr lang="pl-PL" dirty="0">
                <a:solidFill>
                  <a:srgbClr val="FFFF00"/>
                </a:solidFill>
              </a:rPr>
            </a:b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346446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rgbClr val="FFFF00"/>
                </a:solidFill>
              </a:rPr>
              <a:t>Okleiniarka</a:t>
            </a:r>
            <a:endParaRPr lang="pl-PL" dirty="0">
              <a:solidFill>
                <a:srgbClr val="FFFF00"/>
              </a:solidFill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4038600" cy="3028950"/>
          </a:xfrm>
        </p:spPr>
      </p:pic>
      <p:pic>
        <p:nvPicPr>
          <p:cNvPr id="9" name="Symbol zastępczy zawartości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96952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40933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FF00"/>
                </a:solidFill>
              </a:rPr>
              <a:t>Pilarka tarczowa  </a:t>
            </a:r>
            <a:endParaRPr lang="pl-PL" dirty="0">
              <a:solidFill>
                <a:srgbClr val="FFFF00"/>
              </a:solidFill>
            </a:endParaRPr>
          </a:p>
        </p:txBody>
      </p:sp>
      <p:pic>
        <p:nvPicPr>
          <p:cNvPr id="13" name="Symbol zastępczy zawartości 1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40968"/>
            <a:ext cx="4038600" cy="3028950"/>
          </a:xfrm>
        </p:spPr>
      </p:pic>
      <p:pic>
        <p:nvPicPr>
          <p:cNvPr id="14" name="Symbol zastępczy zawartości 1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44824"/>
            <a:ext cx="4038600" cy="3456384"/>
          </a:xfrm>
        </p:spPr>
      </p:pic>
    </p:spTree>
    <p:extLst>
      <p:ext uri="{BB962C8B-B14F-4D97-AF65-F5344CB8AC3E}">
        <p14:creationId xmlns:p14="http://schemas.microsoft.com/office/powerpoint/2010/main" val="4104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FF00"/>
                </a:solidFill>
              </a:rPr>
              <a:t>Prasa</a:t>
            </a:r>
            <a:endParaRPr lang="pl-PL" dirty="0">
              <a:solidFill>
                <a:srgbClr val="FFFF00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241011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Wierzchołek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233</TotalTime>
  <Words>310</Words>
  <Application>Microsoft Office PowerPoint</Application>
  <PresentationFormat>Pokaz na ekranie (4:3)</PresentationFormat>
  <Paragraphs>41</Paragraphs>
  <Slides>35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36" baseType="lpstr">
      <vt:lpstr>Wierzchołek</vt:lpstr>
      <vt:lpstr>Praktyka stażowa  uczniów kl. III Td branży drzewnej  na Węgrzech w ramach projektu  „Wyczarowane z drewna- sztuka  intarsji, rzeźby, drewnianej sztukaterii” Program: LdV IV T „Uczenie się przez całe życie”  24.11.2013r - 15.12.2013r</vt:lpstr>
      <vt:lpstr>Cele stażu: </vt:lpstr>
      <vt:lpstr>Węgry   Budapeszt</vt:lpstr>
      <vt:lpstr>Krótka historia  miasta  </vt:lpstr>
      <vt:lpstr>Jesteśmy w Budapeszcie </vt:lpstr>
      <vt:lpstr>  Zawodowe inspiracje - Sarvari Cabinetmaking Company-             przedsiębiorstwo zajmujące się wyrobem  stolarstwa  artystycznego   </vt:lpstr>
      <vt:lpstr>Okleiniarka</vt:lpstr>
      <vt:lpstr>Pilarka tarczowa  </vt:lpstr>
      <vt:lpstr>Prasa</vt:lpstr>
      <vt:lpstr>Praktyki czas zacząć !!!! </vt:lpstr>
      <vt:lpstr>Wyrób taboretu  </vt:lpstr>
      <vt:lpstr>Struganie elementów na taboret </vt:lpstr>
      <vt:lpstr>Instruktaż pracy na tokarce </vt:lpstr>
      <vt:lpstr>Samodzielne toczenie łyżeczki do miodu </vt:lpstr>
      <vt:lpstr>Ciekawe rzeczy zrobione  z drewna </vt:lpstr>
      <vt:lpstr>Prezentacja programu PowerPoint</vt:lpstr>
      <vt:lpstr>Prezentacja programu PowerPoint</vt:lpstr>
      <vt:lpstr>Prezentacja programu PowerPoint</vt:lpstr>
      <vt:lpstr>Poznajemy najciekawsze  atrakcje turystyczne miasta </vt:lpstr>
      <vt:lpstr>Bazylika Św. Stefana</vt:lpstr>
      <vt:lpstr>Plac Bohaterów  towarzyszą nam węgierscy uczniowie </vt:lpstr>
      <vt:lpstr>Pomnik Anonymous Soldier w Parku Miejskim </vt:lpstr>
      <vt:lpstr>ZOO w Budapeszcie </vt:lpstr>
      <vt:lpstr>Aquaworld  (chwila relaksu) </vt:lpstr>
      <vt:lpstr> Kaesz Gyula Secondary School  of Woodwork  (Średnia Szkoła Drzewna) </vt:lpstr>
      <vt:lpstr>Prace wykonane przez uczniów na konkurs</vt:lpstr>
      <vt:lpstr>Zapoznawanie się  z miejscem pracy </vt:lpstr>
      <vt:lpstr>Kościół Cystersów  </vt:lpstr>
      <vt:lpstr>Zakrystia kościoła- meble wykonane w stylu rokoko 250 lat temu.  Największa zakrystia w Europie Środkowej </vt:lpstr>
      <vt:lpstr>Muzeum Farmaceutyczne </vt:lpstr>
      <vt:lpstr>W wolnym czasie odwiedziliśmy </vt:lpstr>
      <vt:lpstr>Kościół Św. Macieja</vt:lpstr>
      <vt:lpstr>Rozegraliśmy międzynarodowy  węgiersko-polski mecz piłki nożnej</vt:lpstr>
      <vt:lpstr>Pożegnalny obiad !!!</vt:lpstr>
      <vt:lpstr>Dziękuję za uwagę!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Węgry  Budapeszt</dc:title>
  <dc:creator>Alex</dc:creator>
  <cp:lastModifiedBy>User</cp:lastModifiedBy>
  <cp:revision>43</cp:revision>
  <dcterms:created xsi:type="dcterms:W3CDTF">2014-02-20T21:57:09Z</dcterms:created>
  <dcterms:modified xsi:type="dcterms:W3CDTF">2014-02-24T13:08:10Z</dcterms:modified>
</cp:coreProperties>
</file>